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305" r:id="rId2"/>
    <p:sldId id="256" r:id="rId3"/>
    <p:sldId id="304" r:id="rId4"/>
    <p:sldId id="257" r:id="rId5"/>
    <p:sldId id="289" r:id="rId6"/>
    <p:sldId id="287" r:id="rId7"/>
    <p:sldId id="258" r:id="rId8"/>
    <p:sldId id="259" r:id="rId9"/>
    <p:sldId id="260" r:id="rId10"/>
    <p:sldId id="261" r:id="rId11"/>
    <p:sldId id="266" r:id="rId12"/>
    <p:sldId id="302" r:id="rId13"/>
    <p:sldId id="277" r:id="rId14"/>
    <p:sldId id="306" r:id="rId15"/>
    <p:sldId id="307" r:id="rId16"/>
    <p:sldId id="309" r:id="rId17"/>
    <p:sldId id="311" r:id="rId18"/>
    <p:sldId id="293" r:id="rId19"/>
    <p:sldId id="312" r:id="rId20"/>
    <p:sldId id="313" r:id="rId21"/>
    <p:sldId id="294" r:id="rId22"/>
    <p:sldId id="295" r:id="rId23"/>
    <p:sldId id="297" r:id="rId24"/>
    <p:sldId id="314" r:id="rId25"/>
    <p:sldId id="308" r:id="rId26"/>
    <p:sldId id="315" r:id="rId27"/>
    <p:sldId id="310" r:id="rId28"/>
    <p:sldId id="292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075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58532-FE11-4389-B976-D6DD57205E0E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EDBAC57-B10B-4236-8394-1517BEB7DC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3224B-1749-4367-AE30-5EDD19B0D2F4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B5DDC-7DAC-4DE4-8687-DA40CA0FD7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58C6E-6D4D-45C8-A844-0FD5152146C9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D048F-7254-42CE-ABB2-9C8FA9C6B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913E9-E88B-4701-BE79-736E8535BD13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DB08F-B212-479A-9AF2-A2E25097C3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E04C9-6FEF-4AC3-A274-1876A97CFCCA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C0AC7-F726-4BF3-A29E-A867FBDF38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1EC4C-2ED7-476F-8679-0D93893251B2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4E66B-394D-450E-8321-61A3F68551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998D3-D3F4-45F5-A025-C1B914B4EBE2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8946A-219E-41B1-873F-E7EA659B2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1482C-29B6-4903-A8B6-99F036EB6DAB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E20AB-60CB-4D26-80F2-796AC17ED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/>
        </p:nvSpPr>
        <p:spPr>
          <a:xfrm>
            <a:off x="9001125" y="4846638"/>
            <a:ext cx="142875" cy="20113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9"/>
          <p:cNvSpPr/>
          <p:nvPr/>
        </p:nvSpPr>
        <p:spPr>
          <a:xfrm>
            <a:off x="9001125" y="0"/>
            <a:ext cx="142875" cy="48466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7E667-7B44-4B1F-9ABF-1065257AD500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C7E53CF-FBF0-48D9-96C0-8E6C433B7C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F9F3B-2DCF-420E-9920-76D9D07103B1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DC513-B1D9-49AC-A28E-CC14DDB20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020EB-3E47-4100-A57E-E27EED168BA3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E7EC6-CF24-40F0-9C70-E4B2BEE86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93A55-3D5B-4BCB-BCB4-E237DDCB6D27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BD0CF-A86C-49B8-A779-1D877860A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76200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8C9511-2BA6-47E7-9F14-0AC4F71B2A79}" type="datetimeFigureOut">
              <a:rPr lang="ru-RU"/>
              <a:pPr>
                <a:defRPr/>
              </a:pPr>
              <a:t>07.12.2022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416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219" y="5885656"/>
            <a:ext cx="1316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2400" b="1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58BB86-EFFF-4BAE-9FD2-331C72213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5" y="0"/>
            <a:ext cx="142875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5" y="1371600"/>
            <a:ext cx="142875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9" r:id="rId2"/>
    <p:sldLayoutId id="2147483698" r:id="rId3"/>
    <p:sldLayoutId id="2147483697" r:id="rId4"/>
    <p:sldLayoutId id="2147483696" r:id="rId5"/>
    <p:sldLayoutId id="2147483695" r:id="rId6"/>
    <p:sldLayoutId id="2147483694" r:id="rId7"/>
    <p:sldLayoutId id="2147483693" r:id="rId8"/>
    <p:sldLayoutId id="2147483701" r:id="rId9"/>
    <p:sldLayoutId id="2147483692" r:id="rId10"/>
    <p:sldLayoutId id="2147483691" r:id="rId11"/>
    <p:sldLayoutId id="2147483702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 spc="-6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algn="l" rtl="0" fontAlgn="base">
        <a:spcBef>
          <a:spcPct val="20000"/>
        </a:spcBef>
        <a:spcAft>
          <a:spcPts val="600"/>
        </a:spcAft>
        <a:buFont typeface="Arial" charset="0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026" name="Picture 2" descr="C:\Users\user\Desktop\день героев отечества\ac5590cb1f6377c6747dd8fe67e801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992"/>
            <a:ext cx="8964488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63888" y="332656"/>
            <a:ext cx="5256584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«Навеки в памяти героев имена»</a:t>
            </a:r>
            <a:endParaRPr lang="ru-RU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0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4850" y="-6350"/>
            <a:ext cx="5273675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user\Desktop\день героев отечества\c2389afe67993ab0b41cc6b65a4cb37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7" y="116632"/>
            <a:ext cx="2559076" cy="354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amlib.ru/img/c/chekmarew_w_a/1807zabytyjledjanojpohod/img3349-500x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89" y="35115"/>
            <a:ext cx="2559076" cy="268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tatehistory.ru/books/M-V--Sidorova--E-I--SHCHerbakova-_Rossiya-pod-nadzorom/1578156077_574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" y="3664744"/>
            <a:ext cx="2559076" cy="310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upload.wikimedia.org/wikipedia/commons/thumb/0/0f/Ivan_Ivanovitch_Dibich_by_Thomas_Wright_-_Borodino_museum.jpg/586px-Ivan_Ivanovitch_Dibich_by_Thomas_Wright_-_Borodino_museu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636" y="3140968"/>
            <a:ext cx="2776364" cy="355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698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699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700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22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23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24" name="Объект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Прямоугольник 5"/>
          <p:cNvSpPr>
            <a:spLocks noChangeArrowheads="1"/>
          </p:cNvSpPr>
          <p:nvPr/>
        </p:nvSpPr>
        <p:spPr bwMode="auto">
          <a:xfrm>
            <a:off x="1187450" y="404813"/>
            <a:ext cx="74882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AutoShape 2" descr="https://pastvu.com/_p/d/i/d/o/idofjr43heg1b3pwe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pastvu.com/_p/d/i/d/o/idofjr43heg1b3pwe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pastvu.com/_p/d/i/d/o/idofjr43heg1b3pwe3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pastvu.com/_p/d/i/d/o/idofjr43heg1b3pwe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pastvu.com/_p/d/i/d/o/idofjr43heg1b3pwe3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88" y="7937"/>
            <a:ext cx="8664897" cy="731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40024" y="263548"/>
            <a:ext cx="4751760" cy="12539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kern="1800" dirty="0">
                <a:solidFill>
                  <a:srgbClr val="0000CD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Вклад саратовцев в защиту Отечества в Великой Отечественной войне </a:t>
            </a:r>
            <a:endParaRPr lang="ru-RU" sz="2000" b="1" kern="1800" dirty="0" smtClean="0">
              <a:solidFill>
                <a:srgbClr val="0000CD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kern="1800" dirty="0" smtClean="0">
                <a:solidFill>
                  <a:srgbClr val="0000CD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1941-1945 </a:t>
            </a:r>
            <a:r>
              <a:rPr lang="ru-RU" sz="2000" b="1" kern="1800" dirty="0">
                <a:solidFill>
                  <a:srgbClr val="0000CD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гг.</a:t>
            </a:r>
            <a:endParaRPr lang="ru-RU" sz="2000" dirty="0"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5148065" y="1196752"/>
            <a:ext cx="36004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i="1" dirty="0">
                <a:solidFill>
                  <a:srgbClr val="C00000"/>
                </a:solidFill>
                <a:latin typeface="Monotype Corsiva" pitchFamily="66" charset="0"/>
              </a:rPr>
              <a:t>За боевые отличия награждена двумя орденами Красного Знамени (1943, 1945), орденами Отечественной войны 1-й степени (1944), Красной Звезды (1942), медалями «3а оборону Кавказа» и «За победу над Германией в Великой Отечественной войне 1941—1945 гг.».</a:t>
            </a:r>
          </a:p>
          <a:p>
            <a:pPr>
              <a:spcBef>
                <a:spcPct val="50000"/>
              </a:spcBef>
            </a:pPr>
            <a:r>
              <a:rPr lang="ru-RU" sz="2000" b="1" i="1" dirty="0" smtClean="0">
                <a:solidFill>
                  <a:srgbClr val="C00000"/>
                </a:solidFill>
                <a:latin typeface="Monotype Corsiva" pitchFamily="66" charset="0"/>
              </a:rPr>
              <a:t>Звание </a:t>
            </a:r>
            <a:r>
              <a:rPr lang="ru-RU" sz="2000" b="1" i="1" dirty="0">
                <a:solidFill>
                  <a:srgbClr val="C00000"/>
                </a:solidFill>
                <a:latin typeface="Monotype Corsiva" pitchFamily="66" charset="0"/>
              </a:rPr>
              <a:t>Героя Советского Союза с вручением ордена Ленина и медали «Золотая Звезда» № 8961 Раисе </a:t>
            </a:r>
            <a:r>
              <a:rPr lang="ru-RU" sz="2000" b="1" i="1" dirty="0" err="1">
                <a:solidFill>
                  <a:srgbClr val="C00000"/>
                </a:solidFill>
                <a:latin typeface="Monotype Corsiva" pitchFamily="66" charset="0"/>
              </a:rPr>
              <a:t>Ермолаевне</a:t>
            </a:r>
            <a:r>
              <a:rPr lang="ru-RU" sz="2000" b="1" i="1" dirty="0">
                <a:solidFill>
                  <a:srgbClr val="C00000"/>
                </a:solidFill>
                <a:latin typeface="Monotype Corsiva" pitchFamily="66" charset="0"/>
              </a:rPr>
              <a:t> Ароновой присвоено 15 мая 1946 года за 941 боевой вылет, нанесение большого урона противнику и проявленные при этом доблесть и мужество.</a:t>
            </a:r>
          </a:p>
        </p:txBody>
      </p:sp>
      <p:pic>
        <p:nvPicPr>
          <p:cNvPr id="4098" name="Picture 2" descr="Р.Е.Аронова, 1975 г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0" y="1052736"/>
            <a:ext cx="4588412" cy="307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6673" y="347464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Аронова Раиса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Ермолаевна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https://im3.turbina.ru/photos.4/0/5/2/0/5/1850250/feed.ph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367998"/>
            <a:ext cx="3245792" cy="215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4313" y="115888"/>
            <a:ext cx="8929687" cy="30257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7200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620688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Ерёмин Борис Николаевич</a:t>
            </a:r>
            <a:endParaRPr lang="ru-RU" sz="2800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s://safavia.ru/wp-content/uploads/2019/04/Eremin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50387"/>
            <a:ext cx="3401966" cy="454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1150387"/>
            <a:ext cx="4914800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Медаль «Золотая Звезда» Героя Советского Союза № 11605 (5 мая 1990 года).</a:t>
            </a:r>
          </a:p>
          <a:p>
            <a:r>
              <a:rPr lang="ru-RU" dirty="0">
                <a:solidFill>
                  <a:srgbClr val="993300"/>
                </a:solidFill>
              </a:rPr>
              <a:t>Два ордена Ленина:</a:t>
            </a:r>
          </a:p>
          <a:p>
            <a:r>
              <a:rPr lang="ru-RU" dirty="0">
                <a:solidFill>
                  <a:srgbClr val="993300"/>
                </a:solidFill>
              </a:rPr>
              <a:t>9 апреля 1944;</a:t>
            </a:r>
          </a:p>
          <a:p>
            <a:r>
              <a:rPr lang="ru-RU" dirty="0">
                <a:solidFill>
                  <a:srgbClr val="993300"/>
                </a:solidFill>
              </a:rPr>
              <a:t>5 мая 1990 — со званием Героя Советского Союза.</a:t>
            </a:r>
          </a:p>
          <a:p>
            <a:r>
              <a:rPr lang="ru-RU" dirty="0">
                <a:solidFill>
                  <a:srgbClr val="993300"/>
                </a:solidFill>
              </a:rPr>
              <a:t>Шесть орденов Красного </a:t>
            </a:r>
            <a:r>
              <a:rPr lang="ru-RU" dirty="0" smtClean="0">
                <a:solidFill>
                  <a:srgbClr val="993300"/>
                </a:solidFill>
              </a:rPr>
              <a:t>Знамени</a:t>
            </a:r>
            <a:endParaRPr lang="ru-RU" dirty="0">
              <a:solidFill>
                <a:srgbClr val="993300"/>
              </a:solidFill>
            </a:endParaRPr>
          </a:p>
          <a:p>
            <a:r>
              <a:rPr lang="ru-RU" dirty="0" smtClean="0">
                <a:solidFill>
                  <a:srgbClr val="993300"/>
                </a:solidFill>
              </a:rPr>
              <a:t>Орден </a:t>
            </a:r>
            <a:r>
              <a:rPr lang="ru-RU" dirty="0">
                <a:solidFill>
                  <a:srgbClr val="993300"/>
                </a:solidFill>
              </a:rPr>
              <a:t>Суворова 3-й степени (2 декабря 1945).</a:t>
            </a:r>
          </a:p>
          <a:p>
            <a:r>
              <a:rPr lang="ru-RU" dirty="0">
                <a:solidFill>
                  <a:srgbClr val="993300"/>
                </a:solidFill>
              </a:rPr>
              <a:t>Два ордена Отечественной войны 1-й </a:t>
            </a:r>
            <a:r>
              <a:rPr lang="ru-RU" dirty="0" smtClean="0">
                <a:solidFill>
                  <a:srgbClr val="993300"/>
                </a:solidFill>
              </a:rPr>
              <a:t>степени</a:t>
            </a:r>
            <a:endParaRPr lang="ru-RU" dirty="0">
              <a:solidFill>
                <a:srgbClr val="993300"/>
              </a:solidFill>
            </a:endParaRPr>
          </a:p>
          <a:p>
            <a:r>
              <a:rPr lang="ru-RU" dirty="0">
                <a:solidFill>
                  <a:srgbClr val="993300"/>
                </a:solidFill>
              </a:rPr>
              <a:t>Два ордена Красной Звезды</a:t>
            </a:r>
            <a:r>
              <a:rPr lang="ru-RU" dirty="0" smtClean="0">
                <a:solidFill>
                  <a:srgbClr val="993300"/>
                </a:solidFill>
              </a:rPr>
              <a:t>:</a:t>
            </a:r>
          </a:p>
          <a:p>
            <a:r>
              <a:rPr lang="ru-RU" dirty="0" smtClean="0">
                <a:solidFill>
                  <a:srgbClr val="993300"/>
                </a:solidFill>
              </a:rPr>
              <a:t>Орден «За службу Родине в Вооружённых Силах СССР» 3-й степени (30 апреля 1975).</a:t>
            </a:r>
            <a:endParaRPr lang="ru-RU" dirty="0">
              <a:solidFill>
                <a:srgbClr val="993300"/>
              </a:solidFill>
            </a:endParaRPr>
          </a:p>
          <a:p>
            <a:r>
              <a:rPr lang="ru-RU" dirty="0">
                <a:solidFill>
                  <a:srgbClr val="993300"/>
                </a:solidFill>
              </a:rPr>
              <a:t>Медали:</a:t>
            </a:r>
          </a:p>
          <a:p>
            <a:r>
              <a:rPr lang="ru-RU" dirty="0">
                <a:solidFill>
                  <a:srgbClr val="993300"/>
                </a:solidFill>
              </a:rPr>
              <a:t>медаль «За оборону Сталинграда».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un9-65.userapi.com/impf/c850532/v850532046/65dd7/Otd924p-wm8.jpg?size=604x379&amp;quality=96&amp;sign=9286ba8f783a95d9e52edfd239c540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71" y="359586"/>
            <a:ext cx="4797388" cy="301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avatars.dzeninfra.ru/get-zen_doc/99101/pub_5d77eb2d2fda8600ad999fd6_5d787110a660d700bf454b4a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97" y="3620469"/>
            <a:ext cx="431508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avatars.dzeninfra.ru/get-zen_doc/1892973/pub_5d77eb2d2fda8600ad999fd6_5d78709643fdc000c3a7be6d/scale_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108" y="3573016"/>
            <a:ext cx="4157400" cy="295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2080" y="836712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93300"/>
                </a:solidFill>
              </a:rPr>
              <a:t>Два самолета </a:t>
            </a:r>
            <a:r>
              <a:rPr lang="ru-RU" b="1" dirty="0" err="1">
                <a:solidFill>
                  <a:srgbClr val="993300"/>
                </a:solidFill>
              </a:rPr>
              <a:t>Ферапонта</a:t>
            </a:r>
            <a:r>
              <a:rPr lang="ru-RU" b="1" dirty="0">
                <a:solidFill>
                  <a:srgbClr val="993300"/>
                </a:solidFill>
              </a:rPr>
              <a:t> Головатого</a:t>
            </a:r>
            <a:r>
              <a:rPr lang="ru-RU" dirty="0">
                <a:solidFill>
                  <a:srgbClr val="993300"/>
                </a:solidFill>
              </a:rPr>
              <a:t> </a:t>
            </a:r>
            <a:endParaRPr lang="ru-RU" dirty="0" smtClean="0">
              <a:solidFill>
                <a:srgbClr val="993300"/>
              </a:solidFill>
            </a:endParaRPr>
          </a:p>
          <a:p>
            <a:r>
              <a:rPr lang="ru-RU" dirty="0" smtClean="0">
                <a:solidFill>
                  <a:srgbClr val="993300"/>
                </a:solidFill>
              </a:rPr>
              <a:t>Трудовой </a:t>
            </a:r>
            <a:r>
              <a:rPr lang="ru-RU" dirty="0">
                <a:solidFill>
                  <a:srgbClr val="993300"/>
                </a:solidFill>
              </a:rPr>
              <a:t>подвиг саратовского крестьянина</a:t>
            </a:r>
            <a:endParaRPr lang="ru-RU" b="1" dirty="0">
              <a:solidFill>
                <a:srgbClr val="99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8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В саратовской школе № 1 открыли мемориальную доску легендарному летчику Борису Еремину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41" y="1196752"/>
            <a:ext cx="4516371" cy="301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4653136"/>
            <a:ext cx="4032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Мемориальная доска Б.Н. Ерёмину</a:t>
            </a:r>
          </a:p>
          <a:p>
            <a:r>
              <a:rPr lang="ru-RU" dirty="0">
                <a:solidFill>
                  <a:srgbClr val="993300"/>
                </a:solidFill>
              </a:rPr>
              <a:t>им. Разина С.Т., </a:t>
            </a:r>
            <a:r>
              <a:rPr lang="ru-RU" dirty="0" smtClean="0">
                <a:solidFill>
                  <a:srgbClr val="993300"/>
                </a:solidFill>
              </a:rPr>
              <a:t>32</a:t>
            </a:r>
          </a:p>
          <a:p>
            <a:r>
              <a:rPr lang="ru-RU" dirty="0" smtClean="0">
                <a:solidFill>
                  <a:srgbClr val="993300"/>
                </a:solidFill>
              </a:rPr>
              <a:t>Школа № 1</a:t>
            </a:r>
            <a:endParaRPr lang="ru-RU" dirty="0">
              <a:solidFill>
                <a:srgbClr val="99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0072" y="332656"/>
            <a:ext cx="34563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Всего за период Великой Отечественной войны </a:t>
            </a:r>
            <a:r>
              <a:rPr lang="ru-RU" dirty="0" err="1">
                <a:solidFill>
                  <a:srgbClr val="993300"/>
                </a:solidFill>
              </a:rPr>
              <a:t>Бори́с</a:t>
            </a:r>
            <a:r>
              <a:rPr lang="ru-RU" dirty="0">
                <a:solidFill>
                  <a:srgbClr val="993300"/>
                </a:solidFill>
              </a:rPr>
              <a:t> </a:t>
            </a:r>
            <a:r>
              <a:rPr lang="ru-RU" dirty="0" err="1">
                <a:solidFill>
                  <a:srgbClr val="993300"/>
                </a:solidFill>
              </a:rPr>
              <a:t>Никола́евич</a:t>
            </a:r>
            <a:r>
              <a:rPr lang="ru-RU" dirty="0">
                <a:solidFill>
                  <a:srgbClr val="993300"/>
                </a:solidFill>
              </a:rPr>
              <a:t>  произвел 342 боевых вылета, из них:</a:t>
            </a:r>
          </a:p>
          <a:p>
            <a:r>
              <a:rPr lang="ru-RU" dirty="0">
                <a:solidFill>
                  <a:srgbClr val="993300"/>
                </a:solidFill>
              </a:rPr>
              <a:t>•	свыше 100 штурмовок наземных войск противника;</a:t>
            </a:r>
          </a:p>
          <a:p>
            <a:r>
              <a:rPr lang="ru-RU" dirty="0">
                <a:solidFill>
                  <a:srgbClr val="993300"/>
                </a:solidFill>
              </a:rPr>
              <a:t>•	117 вылетов на разведку:</a:t>
            </a:r>
          </a:p>
          <a:p>
            <a:r>
              <a:rPr lang="ru-RU" dirty="0">
                <a:solidFill>
                  <a:srgbClr val="993300"/>
                </a:solidFill>
              </a:rPr>
              <a:t>•	102 результативных воздушных разведки на самолетах истребителях «И-16», «Як-1»;</a:t>
            </a:r>
          </a:p>
          <a:p>
            <a:r>
              <a:rPr lang="ru-RU" dirty="0">
                <a:solidFill>
                  <a:srgbClr val="993300"/>
                </a:solidFill>
              </a:rPr>
              <a:t>•	провёл 70 воздушных боёв:</a:t>
            </a:r>
          </a:p>
          <a:p>
            <a:r>
              <a:rPr lang="ru-RU" dirty="0">
                <a:solidFill>
                  <a:srgbClr val="993300"/>
                </a:solidFill>
              </a:rPr>
              <a:t>•	сбил 23 самолёта противника (14 из них были уничтожены на двух дарственных самолетах, врученных Ф. П. Головатым);</a:t>
            </a:r>
          </a:p>
          <a:p>
            <a:r>
              <a:rPr lang="ru-RU" dirty="0">
                <a:solidFill>
                  <a:srgbClr val="993300"/>
                </a:solidFill>
              </a:rPr>
              <a:t>•	8 самолётов лично;</a:t>
            </a:r>
          </a:p>
          <a:p>
            <a:r>
              <a:rPr lang="ru-RU" dirty="0">
                <a:solidFill>
                  <a:srgbClr val="993300"/>
                </a:solidFill>
              </a:rPr>
              <a:t>•	15 - в группе. </a:t>
            </a:r>
          </a:p>
        </p:txBody>
      </p:sp>
    </p:spTree>
    <p:extLst>
      <p:ext uri="{BB962C8B-B14F-4D97-AF65-F5344CB8AC3E}">
        <p14:creationId xmlns:p14="http://schemas.microsoft.com/office/powerpoint/2010/main" val="365511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4213" y="260350"/>
            <a:ext cx="7127875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endParaRPr lang="ru-RU" sz="3600" b="1" dirty="0">
              <a:solidFill>
                <a:srgbClr val="9933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993300"/>
                </a:solidFill>
                <a:latin typeface="+mn-lt"/>
                <a:cs typeface="+mn-cs"/>
              </a:rPr>
              <a:t>Лисин Сергей </a:t>
            </a:r>
            <a:r>
              <a:rPr lang="ru-RU" sz="2800" dirty="0" err="1" smtClean="0">
                <a:solidFill>
                  <a:srgbClr val="993300"/>
                </a:solidFill>
                <a:latin typeface="+mn-lt"/>
                <a:cs typeface="+mn-cs"/>
              </a:rPr>
              <a:t>Прокофьевич</a:t>
            </a:r>
            <a:endParaRPr lang="ru-RU" sz="2800" b="1" dirty="0">
              <a:solidFill>
                <a:srgbClr val="993300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solidFill>
                <a:srgbClr val="C00000"/>
              </a:solidFill>
              <a:latin typeface="+mn-lt"/>
              <a:cs typeface="+mn-cs"/>
            </a:endParaRPr>
          </a:p>
        </p:txBody>
      </p:sp>
      <p:pic>
        <p:nvPicPr>
          <p:cNvPr id="8194" name="Picture 2" descr="https://proza.ru/pics/2016/04/18/6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70" y="1486341"/>
            <a:ext cx="69151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4365104"/>
            <a:ext cx="69127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Медаль «Золотая Звезда» № 7123 Героя Советского Союза (23.10.1942)</a:t>
            </a:r>
          </a:p>
          <a:p>
            <a:r>
              <a:rPr lang="ru-RU" dirty="0">
                <a:solidFill>
                  <a:srgbClr val="993300"/>
                </a:solidFill>
              </a:rPr>
              <a:t>Два ордена Ленина (23.10.1942, 30.12.1956)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Красного Знамени (26.02.1953)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Отечественной войны 1-й степени (11.03.1985)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Красной Звезды (5.11.1946)</a:t>
            </a:r>
          </a:p>
          <a:p>
            <a:r>
              <a:rPr lang="ru-RU" dirty="0">
                <a:solidFill>
                  <a:srgbClr val="993300"/>
                </a:solidFill>
              </a:rPr>
              <a:t>Медаль «За боевые заслуги» (10.11.1945)</a:t>
            </a:r>
          </a:p>
          <a:p>
            <a:r>
              <a:rPr lang="ru-RU" dirty="0">
                <a:solidFill>
                  <a:srgbClr val="993300"/>
                </a:solidFill>
              </a:rPr>
              <a:t>Медаль «За оборону Ленинграда»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1116013" y="-100013"/>
            <a:ext cx="8027987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 dirty="0">
              <a:solidFill>
                <a:srgbClr val="C00000"/>
              </a:solidFill>
            </a:endParaRPr>
          </a:p>
          <a:p>
            <a:r>
              <a:rPr lang="ru-RU" sz="2800" dirty="0" smtClean="0">
                <a:solidFill>
                  <a:srgbClr val="C00000"/>
                </a:solidFill>
              </a:rPr>
              <a:t> </a:t>
            </a:r>
            <a:endParaRPr lang="ru-RU" sz="2800" dirty="0">
              <a:solidFill>
                <a:srgbClr val="C00000"/>
              </a:solidFill>
            </a:endParaRPr>
          </a:p>
          <a:p>
            <a:r>
              <a:rPr lang="ru-RU" sz="2000" dirty="0" smtClean="0">
                <a:solidFill>
                  <a:srgbClr val="C00000"/>
                </a:solidFill>
              </a:rPr>
              <a:t> </a:t>
            </a:r>
            <a:endParaRPr lang="ru-RU" sz="2000" dirty="0">
              <a:solidFill>
                <a:srgbClr val="C00000"/>
              </a:solidFill>
            </a:endParaRPr>
          </a:p>
          <a:p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6013" y="548680"/>
            <a:ext cx="6264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993300"/>
                </a:solidFill>
              </a:rPr>
              <a:t>Соколов  </a:t>
            </a:r>
            <a:r>
              <a:rPr lang="ru-RU" sz="2400" dirty="0">
                <a:solidFill>
                  <a:srgbClr val="993300"/>
                </a:solidFill>
              </a:rPr>
              <a:t>Михаил Андрианович</a:t>
            </a:r>
          </a:p>
        </p:txBody>
      </p:sp>
      <p:pic>
        <p:nvPicPr>
          <p:cNvPr id="9220" name="Picture 4" descr="https://pp.userapi.com/c834301/v834301602/b1b63/pQrW7yFfYf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2" y="1196752"/>
            <a:ext cx="3688948" cy="503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88024" y="1484784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Медаль «Золотая Звезда»;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Ленина;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Красного Знамени;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Александра Невского;</a:t>
            </a:r>
          </a:p>
          <a:p>
            <a:r>
              <a:rPr lang="ru-RU" dirty="0">
                <a:solidFill>
                  <a:srgbClr val="993300"/>
                </a:solidFill>
              </a:rPr>
              <a:t>два ордена Отечественной войны 1-й степени;</a:t>
            </a:r>
          </a:p>
          <a:p>
            <a:r>
              <a:rPr lang="ru-RU" dirty="0">
                <a:solidFill>
                  <a:srgbClr val="993300"/>
                </a:solidFill>
              </a:rPr>
              <a:t>два ордена Красной Звезды;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"/>
          <p:cNvSpPr>
            <a:spLocks noChangeArrowheads="1"/>
          </p:cNvSpPr>
          <p:nvPr/>
        </p:nvSpPr>
        <p:spPr bwMode="auto">
          <a:xfrm>
            <a:off x="1116013" y="115888"/>
            <a:ext cx="755967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 </a:t>
            </a:r>
            <a:endParaRPr lang="ru-RU" sz="4000" dirty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39" y="1340768"/>
            <a:ext cx="467042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393234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rgbClr val="993300"/>
                </a:solidFill>
              </a:rPr>
              <a:t>Филипченков</a:t>
            </a:r>
            <a:r>
              <a:rPr lang="ru-RU" sz="2800" dirty="0">
                <a:solidFill>
                  <a:srgbClr val="993300"/>
                </a:solidFill>
              </a:rPr>
              <a:t> Сергей Викторович</a:t>
            </a:r>
          </a:p>
        </p:txBody>
      </p:sp>
      <p:pic>
        <p:nvPicPr>
          <p:cNvPr id="6" name="Рисунок 5" descr="http://xn--b1axib.xn--p1ai/content/images/Filipchenkov-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198" y="1353798"/>
            <a:ext cx="2872080" cy="38411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8" y="3789040"/>
            <a:ext cx="50405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Указом Президиума Верховного Совета от 31 июля 1986 года за мужество и героизм, проявленные при оказании интернациональной помощи Демократической Республике Афганистан капитану </a:t>
            </a:r>
            <a:r>
              <a:rPr lang="ru-RU" dirty="0" err="1">
                <a:solidFill>
                  <a:srgbClr val="993300"/>
                </a:solidFill>
              </a:rPr>
              <a:t>Филипченкову</a:t>
            </a:r>
            <a:r>
              <a:rPr lang="ru-RU" dirty="0">
                <a:solidFill>
                  <a:srgbClr val="993300"/>
                </a:solidFill>
              </a:rPr>
              <a:t> Сергею Викторовичу присвоено звание Героя Советского Союза с вручением ордена Ленина и медали «Золотая Звезда» (№ 11545).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xn--b1axib.xn--p1ai/content/images/Filipchenkov-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4608512" cy="30153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39552" y="4869160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Афганистан. Ми-24 возвращается на базу. Источник – сайт «Военное обозрение»</a:t>
            </a:r>
          </a:p>
        </p:txBody>
      </p:sp>
      <p:pic>
        <p:nvPicPr>
          <p:cNvPr id="4" name="Рисунок 3" descr="http://xn--b1axib.xn--p1ai/content/images/Filipchenkov-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60"/>
            <a:ext cx="3888432" cy="29433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364088" y="4509120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Дезактивация местности с воздуха после аварии на Чернобыльской АЭС. Фото Валерия </a:t>
            </a:r>
            <a:r>
              <a:rPr lang="ru-RU" dirty="0" err="1">
                <a:solidFill>
                  <a:srgbClr val="993300"/>
                </a:solidFill>
              </a:rPr>
              <a:t>Зуфарова</a:t>
            </a:r>
            <a:r>
              <a:rPr lang="ru-RU" dirty="0">
                <a:solidFill>
                  <a:srgbClr val="993300"/>
                </a:solidFill>
              </a:rPr>
              <a:t> (фотохроника ТАСС)</a:t>
            </a:r>
          </a:p>
        </p:txBody>
      </p:sp>
    </p:spTree>
    <p:extLst>
      <p:ext uri="{BB962C8B-B14F-4D97-AF65-F5344CB8AC3E}">
        <p14:creationId xmlns:p14="http://schemas.microsoft.com/office/powerpoint/2010/main" val="125675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90872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993300"/>
                </a:solidFill>
              </a:rPr>
              <a:t>Работа </a:t>
            </a:r>
            <a:r>
              <a:rPr lang="ru-RU" sz="2800" dirty="0">
                <a:solidFill>
                  <a:srgbClr val="993300"/>
                </a:solidFill>
              </a:rPr>
              <a:t>Василий Григорьевич</a:t>
            </a:r>
          </a:p>
        </p:txBody>
      </p:sp>
      <p:pic>
        <p:nvPicPr>
          <p:cNvPr id="11266" name="Picture 2" descr="https://www.testpilot.ru/base/wp-content/uploads/2014/10/rabota_v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30" y="1556792"/>
            <a:ext cx="3074651" cy="457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55976" y="1772816"/>
            <a:ext cx="43924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Герой Российской Федерации (26 июня 1995 года, медаль № 178)[5]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Трудового Красного Знамени (10 июня 1977 года)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Красной Звезды (22 февраля 1963 года)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«Знак Почёта» (26 апреля 1971 года)</a:t>
            </a:r>
          </a:p>
          <a:p>
            <a:r>
              <a:rPr lang="ru-RU" dirty="0">
                <a:solidFill>
                  <a:srgbClr val="993300"/>
                </a:solidFill>
              </a:rPr>
              <a:t>Заслуженный лётчик-испытатель СССР (16 августа 1985 года)</a:t>
            </a:r>
          </a:p>
        </p:txBody>
      </p:sp>
    </p:spTree>
    <p:extLst>
      <p:ext uri="{BB962C8B-B14F-4D97-AF65-F5344CB8AC3E}">
        <p14:creationId xmlns:p14="http://schemas.microsoft.com/office/powerpoint/2010/main" val="364378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1415" y="510389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rgbClr val="993300"/>
                </a:solidFill>
              </a:rPr>
              <a:t>Янклович</a:t>
            </a:r>
            <a:r>
              <a:rPr lang="ru-RU" sz="2800" dirty="0">
                <a:solidFill>
                  <a:srgbClr val="993300"/>
                </a:solidFill>
              </a:rPr>
              <a:t> Александр Юрьевич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76056" y="1988840"/>
            <a:ext cx="34563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993300"/>
                </a:solidFill>
              </a:rPr>
              <a:t>медаль «Золотая Звезда» Героя России (№ 1686; 22 декабря 1999 года)</a:t>
            </a:r>
          </a:p>
          <a:p>
            <a:r>
              <a:rPr lang="ru-RU" dirty="0">
                <a:solidFill>
                  <a:srgbClr val="993300"/>
                </a:solidFill>
              </a:rPr>
              <a:t>Орден Почёта (19 октября 2022 года) — за активную общественную деятельность[3].</a:t>
            </a:r>
          </a:p>
          <a:p>
            <a:r>
              <a:rPr lang="ru-RU" dirty="0">
                <a:solidFill>
                  <a:srgbClr val="993300"/>
                </a:solidFill>
              </a:rPr>
              <a:t>медаль «За воинскую доблесть»</a:t>
            </a:r>
          </a:p>
          <a:p>
            <a:r>
              <a:rPr lang="ru-RU" dirty="0">
                <a:solidFill>
                  <a:srgbClr val="993300"/>
                </a:solidFill>
              </a:rPr>
              <a:t>нагрудный знак «За отличие в службе» 1-й и 2-й степеней</a:t>
            </a:r>
            <a:r>
              <a:rPr lang="ru-RU" dirty="0"/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549121"/>
            <a:ext cx="3450399" cy="483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1431925"/>
            <a:ext cx="4029075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1113"/>
            <a:ext cx="426085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2962275"/>
            <a:ext cx="4943475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Прямоугольник 1"/>
          <p:cNvSpPr>
            <a:spLocks noChangeArrowheads="1"/>
          </p:cNvSpPr>
          <p:nvPr/>
        </p:nvSpPr>
        <p:spPr bwMode="auto">
          <a:xfrm>
            <a:off x="2771775" y="549275"/>
            <a:ext cx="61928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i="1">
                <a:solidFill>
                  <a:srgbClr val="C00000"/>
                </a:solidFill>
              </a:rPr>
              <a:t>       Берегите Россию!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24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34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34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396</TotalTime>
  <Words>510</Words>
  <Application>Microsoft Office PowerPoint</Application>
  <PresentationFormat>Экран (4:3)</PresentationFormat>
  <Paragraphs>72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Главная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</dc:creator>
  <cp:lastModifiedBy>user</cp:lastModifiedBy>
  <cp:revision>28</cp:revision>
  <dcterms:created xsi:type="dcterms:W3CDTF">2017-12-06T10:39:42Z</dcterms:created>
  <dcterms:modified xsi:type="dcterms:W3CDTF">2022-12-07T17:08:23Z</dcterms:modified>
</cp:coreProperties>
</file>